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Helvetica Neue Light"/>
      <p:regular r:id="rId45"/>
      <p:bold r:id="rId46"/>
      <p:italic r:id="rId47"/>
      <p:boldItalic r:id="rId48"/>
    </p:embeddedFon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d1d68580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d1d68580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3df4cb332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3df4cb332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3df4cb33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3df4cb33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3df4cb33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3df4cb33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3df4cb33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3df4cb33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3df4cb33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3df4cb33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3df4cb33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3df4cb33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3df4cb33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3df4cb33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138aad0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138aad0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138aad05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138aad05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3df4cb33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3df4cb33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d1d68580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d1d68580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3df4cb332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3df4cb332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3df4cb332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3df4cb332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3df4cb33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3df4cb33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3df4cb33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3df4cb332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d1d68580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4d1d685800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d1d68580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4d1d685800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3df4cb33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3df4cb33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3df4cb33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3df4cb33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e3df4cb33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e3df4cb33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3df4cb332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3df4cb332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d1d6858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d1d6858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3df4cb33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3df4cb33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3df4cb33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3df4cb33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d1d68580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d1d68580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d1d68580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d1d68580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d1d68580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d1d68580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4d1d68580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4d1d68580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d1d68580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4d1d685800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d1d68580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d1d68580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d1d68580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d1d68580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981f319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981f319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d1d68580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d1d68580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d1d68580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d1d68580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3df4cb3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3df4cb3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3df4cb33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3df4cb33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3df4cb33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3df4cb33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 name="Google Shape;54;p1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 name="Google Shape;73;p2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3.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58.png"/><Relationship Id="rId5"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4"/>
          <p:cNvSpPr txBox="1"/>
          <p:nvPr/>
        </p:nvSpPr>
        <p:spPr>
          <a:xfrm>
            <a:off x="341250" y="1701150"/>
            <a:ext cx="47250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5" name="Google Shape;105;p34"/>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6" name="Google Shape;106;p34"/>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07" name="Google Shape;107;p34"/>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08" name="Google Shape;108;p34"/>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4"/>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4"/>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4"/>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2" name="Google Shape;112;p34"/>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3" name="Google Shape;113;p34"/>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4" name="Google Shape;114;p34"/>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115" name="Google Shape;115;p34"/>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116" name="Google Shape;116;p34"/>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3"/>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Classe/Objeto</a:t>
            </a:r>
            <a:endParaRPr b="1" sz="4000">
              <a:solidFill>
                <a:schemeClr val="dk1"/>
              </a:solidFill>
              <a:latin typeface="DM Sans"/>
              <a:ea typeface="DM Sans"/>
              <a:cs typeface="DM Sans"/>
              <a:sym typeface="DM Sans"/>
            </a:endParaRPr>
          </a:p>
        </p:txBody>
      </p:sp>
      <p:sp>
        <p:nvSpPr>
          <p:cNvPr id="183" name="Google Shape;183;p43"/>
          <p:cNvSpPr txBox="1"/>
          <p:nvPr/>
        </p:nvSpPr>
        <p:spPr>
          <a:xfrm>
            <a:off x="457725" y="2448675"/>
            <a:ext cx="4730100" cy="191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chemeClr val="accent6"/>
                </a:highlight>
                <a:latin typeface="DM Sans"/>
                <a:ea typeface="DM Sans"/>
                <a:cs typeface="DM Sans"/>
                <a:sym typeface="DM Sans"/>
              </a:rPr>
              <a:t>Classe</a:t>
            </a:r>
            <a:r>
              <a:rPr lang="pt-BR" sz="1350">
                <a:solidFill>
                  <a:schemeClr val="dk1"/>
                </a:solidFill>
                <a:latin typeface="DM Sans"/>
                <a:ea typeface="DM Sans"/>
                <a:cs typeface="DM Sans"/>
                <a:sym typeface="DM Sans"/>
              </a:rPr>
              <a:t> é um </a:t>
            </a:r>
            <a:r>
              <a:rPr b="1" lang="pt-BR" sz="1350">
                <a:solidFill>
                  <a:schemeClr val="dk1"/>
                </a:solidFill>
                <a:latin typeface="DM Sans"/>
                <a:ea typeface="DM Sans"/>
                <a:cs typeface="DM Sans"/>
                <a:sym typeface="DM Sans"/>
              </a:rPr>
              <a:t>modelo ou plano que descreve os atributos e métodos que os objetos desse tipo devem ter.</a:t>
            </a:r>
            <a:r>
              <a:rPr lang="pt-BR" sz="1350">
                <a:solidFill>
                  <a:schemeClr val="dk1"/>
                </a:solidFill>
                <a:latin typeface="DM Sans"/>
                <a:ea typeface="DM Sans"/>
                <a:cs typeface="DM Sans"/>
                <a:sym typeface="DM Sans"/>
              </a:rPr>
              <a:t> É como um "molde" que define as características que todos os objetos dessa classe devem ter.</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é uma </a:t>
            </a:r>
            <a:r>
              <a:rPr b="1" lang="pt-BR" sz="1350">
                <a:solidFill>
                  <a:schemeClr val="dk1"/>
                </a:solidFill>
                <a:latin typeface="DM Sans"/>
                <a:ea typeface="DM Sans"/>
                <a:cs typeface="DM Sans"/>
                <a:sym typeface="DM Sans"/>
              </a:rPr>
              <a:t>instância concreta de uma classe, que contém seus próprios valores de atributos e pode executar seus próprios métodos.</a:t>
            </a:r>
            <a:endParaRPr b="1"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4"/>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 x Objeto</a:t>
            </a:r>
            <a:endParaRPr b="1" sz="4000">
              <a:solidFill>
                <a:schemeClr val="dk1"/>
              </a:solidFill>
              <a:latin typeface="DM Sans"/>
              <a:ea typeface="DM Sans"/>
              <a:cs typeface="DM Sans"/>
              <a:sym typeface="DM Sans"/>
            </a:endParaRPr>
          </a:p>
        </p:txBody>
      </p:sp>
      <p:sp>
        <p:nvSpPr>
          <p:cNvPr id="189" name="Google Shape;189;p44"/>
          <p:cNvSpPr txBox="1"/>
          <p:nvPr/>
        </p:nvSpPr>
        <p:spPr>
          <a:xfrm>
            <a:off x="457725" y="2448675"/>
            <a:ext cx="4730100" cy="10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Classe: </a:t>
            </a:r>
            <a:r>
              <a:rPr lang="pt-BR" sz="1350">
                <a:solidFill>
                  <a:schemeClr val="dk1"/>
                </a:solidFill>
                <a:latin typeface="DM Sans"/>
                <a:ea typeface="DM Sans"/>
                <a:cs typeface="DM Sans"/>
                <a:sym typeface="DM Sans"/>
              </a:rPr>
              <a:t>alface, queijo, molho especial, cebola e picles num pão com gergelim.</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p:txBody>
      </p:sp>
      <p:pic>
        <p:nvPicPr>
          <p:cNvPr id="190" name="Google Shape;190;p44"/>
          <p:cNvPicPr preferRelativeResize="0"/>
          <p:nvPr/>
        </p:nvPicPr>
        <p:blipFill rotWithShape="1">
          <a:blip r:embed="rId3">
            <a:alphaModFix/>
          </a:blip>
          <a:srcRect b="0" l="0" r="15561" t="0"/>
          <a:stretch/>
        </p:blipFill>
        <p:spPr>
          <a:xfrm>
            <a:off x="1455025" y="3142325"/>
            <a:ext cx="1533377" cy="1210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5"/>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Classe x Objeto</a:t>
            </a:r>
            <a:endParaRPr b="1" sz="4000">
              <a:solidFill>
                <a:schemeClr val="dk1"/>
              </a:solidFill>
              <a:latin typeface="DM Sans"/>
              <a:ea typeface="DM Sans"/>
              <a:cs typeface="DM Sans"/>
              <a:sym typeface="DM Sans"/>
            </a:endParaRPr>
          </a:p>
        </p:txBody>
      </p:sp>
      <p:sp>
        <p:nvSpPr>
          <p:cNvPr id="196" name="Google Shape;196;p45"/>
          <p:cNvSpPr txBox="1"/>
          <p:nvPr/>
        </p:nvSpPr>
        <p:spPr>
          <a:xfrm>
            <a:off x="457725" y="2448675"/>
            <a:ext cx="4730100" cy="117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Classe: </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Um cachorro tem pelo, patas, late, corre e come.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highlight>
                  <a:srgbClr val="EAFF6A"/>
                </a:highlight>
                <a:latin typeface="DM Sans"/>
                <a:ea typeface="DM Sans"/>
                <a:cs typeface="DM Sans"/>
                <a:sym typeface="DM Sans"/>
              </a:rPr>
              <a:t>Objeto:</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Scooby-Doo, Marley, Laika, Rin Tin Tin, …. </a:t>
            </a:r>
            <a:endParaRPr b="1"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6"/>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Voltando…. o que é POO então?</a:t>
            </a:r>
            <a:endParaRPr b="1" sz="4000">
              <a:solidFill>
                <a:schemeClr val="dk1"/>
              </a:solidFill>
              <a:latin typeface="DM Sans"/>
              <a:ea typeface="DM Sans"/>
              <a:cs typeface="DM Sans"/>
              <a:sym typeface="DM Sans"/>
            </a:endParaRPr>
          </a:p>
        </p:txBody>
      </p:sp>
      <p:sp>
        <p:nvSpPr>
          <p:cNvPr id="203" name="Google Shape;203;p46"/>
          <p:cNvSpPr txBox="1"/>
          <p:nvPr/>
        </p:nvSpPr>
        <p:spPr>
          <a:xfrm>
            <a:off x="3649500" y="2642663"/>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A programação orientada a objetos (POO) é um </a:t>
            </a:r>
            <a:r>
              <a:rPr b="1" lang="pt-BR" sz="1350">
                <a:solidFill>
                  <a:schemeClr val="dk1"/>
                </a:solidFill>
                <a:latin typeface="DM Sans"/>
                <a:ea typeface="DM Sans"/>
                <a:cs typeface="DM Sans"/>
                <a:sym typeface="DM Sans"/>
              </a:rPr>
              <a:t>paradigma de programação </a:t>
            </a:r>
            <a:r>
              <a:rPr lang="pt-BR" sz="1350">
                <a:solidFill>
                  <a:schemeClr val="dk1"/>
                </a:solidFill>
                <a:latin typeface="DM Sans"/>
                <a:ea typeface="DM Sans"/>
                <a:cs typeface="DM Sans"/>
                <a:sym typeface="DM Sans"/>
              </a:rPr>
              <a:t>que se concentra na criação de </a:t>
            </a:r>
            <a:r>
              <a:rPr b="1" lang="pt-BR" sz="1350">
                <a:solidFill>
                  <a:schemeClr val="dk1"/>
                </a:solidFill>
                <a:latin typeface="DM Sans"/>
                <a:ea typeface="DM Sans"/>
                <a:cs typeface="DM Sans"/>
                <a:sym typeface="DM Sans"/>
              </a:rPr>
              <a:t>objetos</a:t>
            </a:r>
            <a:r>
              <a:rPr lang="pt-BR" sz="1350">
                <a:solidFill>
                  <a:schemeClr val="dk1"/>
                </a:solidFill>
                <a:latin typeface="DM Sans"/>
                <a:ea typeface="DM Sans"/>
                <a:cs typeface="DM Sans"/>
                <a:sym typeface="DM Sans"/>
              </a:rPr>
              <a:t>, que são instâncias de </a:t>
            </a:r>
            <a:r>
              <a:rPr b="1" lang="pt-BR" sz="1350">
                <a:solidFill>
                  <a:schemeClr val="dk1"/>
                </a:solidFill>
                <a:latin typeface="DM Sans"/>
                <a:ea typeface="DM Sans"/>
                <a:cs typeface="DM Sans"/>
                <a:sym typeface="DM Sans"/>
              </a:rPr>
              <a:t>classes</a:t>
            </a:r>
            <a:r>
              <a:rPr lang="pt-BR" sz="1350">
                <a:solidFill>
                  <a:schemeClr val="dk1"/>
                </a:solidFill>
                <a:latin typeface="DM Sans"/>
                <a:ea typeface="DM Sans"/>
                <a:cs typeface="DM Sans"/>
                <a:sym typeface="DM Sans"/>
              </a:rPr>
              <a:t>, para resolver problemas.</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História</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8"/>
          <p:cNvSpPr txBox="1"/>
          <p:nvPr/>
        </p:nvSpPr>
        <p:spPr>
          <a:xfrm>
            <a:off x="3649500" y="1104875"/>
            <a:ext cx="5494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POO</a:t>
            </a:r>
            <a:endParaRPr b="1" sz="4000">
              <a:solidFill>
                <a:schemeClr val="dk1"/>
              </a:solidFill>
              <a:latin typeface="DM Sans"/>
              <a:ea typeface="DM Sans"/>
              <a:cs typeface="DM Sans"/>
              <a:sym typeface="DM Sans"/>
            </a:endParaRPr>
          </a:p>
        </p:txBody>
      </p:sp>
      <p:sp>
        <p:nvSpPr>
          <p:cNvPr id="214" name="Google Shape;214;p48"/>
          <p:cNvSpPr txBox="1"/>
          <p:nvPr/>
        </p:nvSpPr>
        <p:spPr>
          <a:xfrm>
            <a:off x="3649500" y="221161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 termo Programação Orientada a Objetos (POO) foi criado por </a:t>
            </a:r>
            <a:r>
              <a:rPr b="1" lang="pt-BR" sz="1350">
                <a:latin typeface="DM Sans"/>
                <a:ea typeface="DM Sans"/>
                <a:cs typeface="DM Sans"/>
                <a:sym typeface="DM Sans"/>
              </a:rPr>
              <a:t>Alan Kay em 1970 </a:t>
            </a:r>
            <a:r>
              <a:rPr lang="pt-BR" sz="1350">
                <a:latin typeface="DM Sans"/>
                <a:ea typeface="DM Sans"/>
                <a:cs typeface="DM Sans"/>
                <a:sym typeface="DM Sans"/>
              </a:rPr>
              <a:t>e é considerado uma verdadeira revolução na computação. A POO tornou-se popular entre os programadores porque</a:t>
            </a:r>
            <a:r>
              <a:rPr b="1" lang="pt-BR" sz="1350">
                <a:highlight>
                  <a:srgbClr val="EAFF6A"/>
                </a:highlight>
                <a:latin typeface="DM Sans"/>
                <a:ea typeface="DM Sans"/>
                <a:cs typeface="DM Sans"/>
                <a:sym typeface="DM Sans"/>
              </a:rPr>
              <a:t> permitia a criação de programas mais complexos e mais fáceis de entender e modificar</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 partir daí, a POO começou a se desenvolver e a se espalhar para outras linguagens de programação, como Smalltalk, C++ e Java.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5" name="Google Shape;215;p48"/>
          <p:cNvPicPr preferRelativeResize="0"/>
          <p:nvPr/>
        </p:nvPicPr>
        <p:blipFill rotWithShape="1">
          <a:blip r:embed="rId3">
            <a:alphaModFix/>
          </a:blip>
          <a:srcRect b="0" l="8383" r="10611" t="0"/>
          <a:stretch/>
        </p:blipFill>
        <p:spPr>
          <a:xfrm>
            <a:off x="0" y="0"/>
            <a:ext cx="33332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9"/>
          <p:cNvSpPr txBox="1"/>
          <p:nvPr/>
        </p:nvSpPr>
        <p:spPr>
          <a:xfrm>
            <a:off x="877500" y="2187950"/>
            <a:ext cx="7389000" cy="1109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Classe e Objetos em Python</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p:nvPr/>
        </p:nvSpPr>
        <p:spPr>
          <a:xfrm>
            <a:off x="377175" y="89945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0"/>
          <p:cNvSpPr/>
          <p:nvPr/>
        </p:nvSpPr>
        <p:spPr>
          <a:xfrm>
            <a:off x="377175" y="149130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50"/>
          <p:cNvPicPr preferRelativeResize="0"/>
          <p:nvPr/>
        </p:nvPicPr>
        <p:blipFill>
          <a:blip r:embed="rId3">
            <a:alphaModFix/>
          </a:blip>
          <a:stretch>
            <a:fillRect/>
          </a:stretch>
        </p:blipFill>
        <p:spPr>
          <a:xfrm>
            <a:off x="396250" y="2197175"/>
            <a:ext cx="4275675" cy="2007775"/>
          </a:xfrm>
          <a:prstGeom prst="rect">
            <a:avLst/>
          </a:prstGeom>
          <a:noFill/>
          <a:ln>
            <a:noFill/>
          </a:ln>
        </p:spPr>
      </p:pic>
      <p:pic>
        <p:nvPicPr>
          <p:cNvPr id="228" name="Google Shape;228;p50"/>
          <p:cNvPicPr preferRelativeResize="0"/>
          <p:nvPr/>
        </p:nvPicPr>
        <p:blipFill>
          <a:blip r:embed="rId4">
            <a:alphaModFix/>
          </a:blip>
          <a:stretch>
            <a:fillRect/>
          </a:stretch>
        </p:blipFill>
        <p:spPr>
          <a:xfrm>
            <a:off x="4805900" y="2197163"/>
            <a:ext cx="4109001" cy="481275"/>
          </a:xfrm>
          <a:prstGeom prst="rect">
            <a:avLst/>
          </a:prstGeom>
          <a:noFill/>
          <a:ln>
            <a:noFill/>
          </a:ln>
        </p:spPr>
      </p:pic>
      <p:sp>
        <p:nvSpPr>
          <p:cNvPr id="229" name="Google Shape;229;p50"/>
          <p:cNvSpPr txBox="1"/>
          <p:nvPr>
            <p:ph type="title"/>
          </p:nvPr>
        </p:nvSpPr>
        <p:spPr>
          <a:xfrm>
            <a:off x="311700" y="445025"/>
            <a:ext cx="4875000" cy="12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Classe e Objetos em Python</a:t>
            </a:r>
            <a:endParaRPr b="1" sz="4400">
              <a:latin typeface="DM Sans"/>
              <a:ea typeface="DM Sans"/>
              <a:cs typeface="DM Sans"/>
              <a:sym typeface="DM Sans"/>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30" name="Google Shape;230;p50"/>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1"/>
          <p:cNvSpPr/>
          <p:nvPr/>
        </p:nvSpPr>
        <p:spPr>
          <a:xfrm>
            <a:off x="377175" y="89945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1"/>
          <p:cNvSpPr/>
          <p:nvPr/>
        </p:nvSpPr>
        <p:spPr>
          <a:xfrm>
            <a:off x="377175" y="1491300"/>
            <a:ext cx="4194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1"/>
          <p:cNvSpPr txBox="1"/>
          <p:nvPr>
            <p:ph type="title"/>
          </p:nvPr>
        </p:nvSpPr>
        <p:spPr>
          <a:xfrm>
            <a:off x="311700" y="445025"/>
            <a:ext cx="4875000" cy="12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Classe e Objetos em Python</a:t>
            </a:r>
            <a:endParaRPr b="1" sz="4400">
              <a:latin typeface="DM Sans"/>
              <a:ea typeface="DM Sans"/>
              <a:cs typeface="DM Sans"/>
              <a:sym typeface="DM Sans"/>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8" name="Google Shape;238;p51"/>
          <p:cNvSpPr txBox="1"/>
          <p:nvPr>
            <p:ph idx="1" type="body"/>
          </p:nvPr>
        </p:nvSpPr>
        <p:spPr>
          <a:xfrm>
            <a:off x="3646450" y="4371700"/>
            <a:ext cx="2943900" cy="8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BR" sz="1400">
                <a:solidFill>
                  <a:schemeClr val="dk1"/>
                </a:solidFill>
                <a:highlight>
                  <a:srgbClr val="EAFF6A"/>
                </a:highlight>
                <a:latin typeface="DM Sans"/>
                <a:ea typeface="DM Sans"/>
                <a:cs typeface="DM Sans"/>
                <a:sym typeface="DM Sans"/>
              </a:rPr>
              <a:t>Cachorro </a:t>
            </a:r>
            <a:r>
              <a:rPr lang="pt-BR" sz="1400">
                <a:solidFill>
                  <a:schemeClr val="dk1"/>
                </a:solidFill>
                <a:highlight>
                  <a:srgbClr val="EAFF6A"/>
                </a:highlight>
                <a:latin typeface="DM Sans"/>
                <a:ea typeface="DM Sans"/>
                <a:cs typeface="DM Sans"/>
                <a:sym typeface="DM Sans"/>
              </a:rPr>
              <a:t>é uma classe. </a:t>
            </a:r>
            <a:endParaRPr sz="1400">
              <a:solidFill>
                <a:schemeClr val="dk1"/>
              </a:solidFill>
              <a:highlight>
                <a:srgbClr val="EAFF6A"/>
              </a:highlight>
              <a:latin typeface="DM Sans"/>
              <a:ea typeface="DM Sans"/>
              <a:cs typeface="DM Sans"/>
              <a:sym typeface="DM Sans"/>
            </a:endParaRPr>
          </a:p>
        </p:txBody>
      </p:sp>
      <p:pic>
        <p:nvPicPr>
          <p:cNvPr id="239" name="Google Shape;239;p51"/>
          <p:cNvPicPr preferRelativeResize="0"/>
          <p:nvPr/>
        </p:nvPicPr>
        <p:blipFill>
          <a:blip r:embed="rId3">
            <a:alphaModFix/>
          </a:blip>
          <a:stretch>
            <a:fillRect/>
          </a:stretch>
        </p:blipFill>
        <p:spPr>
          <a:xfrm>
            <a:off x="386425" y="2036825"/>
            <a:ext cx="4275675" cy="2007775"/>
          </a:xfrm>
          <a:prstGeom prst="rect">
            <a:avLst/>
          </a:prstGeom>
          <a:noFill/>
          <a:ln>
            <a:noFill/>
          </a:ln>
        </p:spPr>
      </p:pic>
      <p:pic>
        <p:nvPicPr>
          <p:cNvPr id="240" name="Google Shape;240;p51"/>
          <p:cNvPicPr preferRelativeResize="0"/>
          <p:nvPr/>
        </p:nvPicPr>
        <p:blipFill>
          <a:blip r:embed="rId4">
            <a:alphaModFix/>
          </a:blip>
          <a:stretch>
            <a:fillRect/>
          </a:stretch>
        </p:blipFill>
        <p:spPr>
          <a:xfrm>
            <a:off x="4825575" y="2036825"/>
            <a:ext cx="4109001" cy="481275"/>
          </a:xfrm>
          <a:prstGeom prst="rect">
            <a:avLst/>
          </a:prstGeom>
          <a:noFill/>
          <a:ln>
            <a:noFill/>
          </a:ln>
        </p:spPr>
      </p:pic>
      <p:cxnSp>
        <p:nvCxnSpPr>
          <p:cNvPr id="241" name="Google Shape;241;p51"/>
          <p:cNvCxnSpPr/>
          <p:nvPr/>
        </p:nvCxnSpPr>
        <p:spPr>
          <a:xfrm>
            <a:off x="1792500" y="2389300"/>
            <a:ext cx="1913400" cy="20607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
        <p:nvSpPr>
          <p:cNvPr id="242" name="Google Shape;242;p51"/>
          <p:cNvSpPr txBox="1"/>
          <p:nvPr/>
        </p:nvSpPr>
        <p:spPr>
          <a:xfrm>
            <a:off x="5611500" y="3732525"/>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scooby </a:t>
            </a:r>
            <a:r>
              <a:rPr lang="pt-BR" sz="1350">
                <a:solidFill>
                  <a:schemeClr val="dk1"/>
                </a:solidFill>
                <a:highlight>
                  <a:srgbClr val="EAFF6A"/>
                </a:highlight>
                <a:latin typeface="DM Sans"/>
                <a:ea typeface="DM Sans"/>
                <a:cs typeface="DM Sans"/>
                <a:sym typeface="DM Sans"/>
              </a:rPr>
              <a:t>é um objeto.</a:t>
            </a:r>
            <a:endParaRPr sz="1350">
              <a:solidFill>
                <a:schemeClr val="dk1"/>
              </a:solidFill>
              <a:highlight>
                <a:srgbClr val="EAFF6A"/>
              </a:highlight>
              <a:latin typeface="DM Sans"/>
              <a:ea typeface="DM Sans"/>
              <a:cs typeface="DM Sans"/>
              <a:sym typeface="DM Sans"/>
            </a:endParaRPr>
          </a:p>
        </p:txBody>
      </p:sp>
      <p:cxnSp>
        <p:nvCxnSpPr>
          <p:cNvPr id="243" name="Google Shape;243;p51"/>
          <p:cNvCxnSpPr/>
          <p:nvPr/>
        </p:nvCxnSpPr>
        <p:spPr>
          <a:xfrm>
            <a:off x="5284025" y="2389300"/>
            <a:ext cx="809400" cy="13245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pic>
        <p:nvPicPr>
          <p:cNvPr id="244" name="Google Shape;244;p5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p:nvPr/>
        </p:nvSpPr>
        <p:spPr>
          <a:xfrm>
            <a:off x="377175" y="1491300"/>
            <a:ext cx="2267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5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1" name="Google Shape;251;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2" name="Google Shape;252;p5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Atributo</a:t>
            </a:r>
            <a:endParaRPr b="1" sz="4000">
              <a:solidFill>
                <a:schemeClr val="dk1"/>
              </a:solidFill>
              <a:latin typeface="DM Sans"/>
              <a:ea typeface="DM Sans"/>
              <a:cs typeface="DM Sans"/>
              <a:sym typeface="DM Sans"/>
            </a:endParaRPr>
          </a:p>
        </p:txBody>
      </p:sp>
      <p:sp>
        <p:nvSpPr>
          <p:cNvPr id="253" name="Google Shape;253;p52"/>
          <p:cNvSpPr txBox="1"/>
          <p:nvPr/>
        </p:nvSpPr>
        <p:spPr>
          <a:xfrm>
            <a:off x="457725" y="2290650"/>
            <a:ext cx="41541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Atributo </a:t>
            </a:r>
            <a:r>
              <a:rPr lang="pt-BR" sz="1350">
                <a:solidFill>
                  <a:schemeClr val="dk1"/>
                </a:solidFill>
                <a:latin typeface="DM Sans"/>
                <a:ea typeface="DM Sans"/>
                <a:cs typeface="DM Sans"/>
                <a:sym typeface="DM Sans"/>
              </a:rPr>
              <a:t>é uma variável que contém dados que são relevantes para um objeto específico. Atributos são definidos dentro da classe e são usados para armazenar informações sobre o estado interno de um objeto.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nome</a:t>
            </a:r>
            <a:r>
              <a:rPr lang="pt-BR" sz="1350">
                <a:solidFill>
                  <a:schemeClr val="dk1"/>
                </a:solidFill>
                <a:highlight>
                  <a:srgbClr val="EAFF6A"/>
                </a:highlight>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idade </a:t>
            </a:r>
            <a:r>
              <a:rPr lang="pt-BR" sz="1350">
                <a:solidFill>
                  <a:schemeClr val="dk1"/>
                </a:solidFill>
                <a:highlight>
                  <a:srgbClr val="EAFF6A"/>
                </a:highlight>
                <a:latin typeface="DM Sans"/>
                <a:ea typeface="DM Sans"/>
                <a:cs typeface="DM Sans"/>
                <a:sym typeface="DM Sans"/>
              </a:rPr>
              <a:t>e </a:t>
            </a:r>
            <a:r>
              <a:rPr b="1" lang="pt-BR" sz="1350">
                <a:solidFill>
                  <a:schemeClr val="dk1"/>
                </a:solidFill>
                <a:highlight>
                  <a:srgbClr val="EAFF6A"/>
                </a:highlight>
                <a:latin typeface="DM Sans"/>
                <a:ea typeface="DM Sans"/>
                <a:cs typeface="DM Sans"/>
                <a:sym typeface="DM Sans"/>
              </a:rPr>
              <a:t>raca </a:t>
            </a:r>
            <a:r>
              <a:rPr lang="pt-BR" sz="1350">
                <a:solidFill>
                  <a:schemeClr val="dk1"/>
                </a:solidFill>
                <a:highlight>
                  <a:srgbClr val="EAFF6A"/>
                </a:highlight>
                <a:latin typeface="DM Sans"/>
                <a:ea typeface="DM Sans"/>
                <a:cs typeface="DM Sans"/>
                <a:sym typeface="DM Sans"/>
              </a:rPr>
              <a:t>são atributos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id="254" name="Google Shape;254;p52"/>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255" name="Google Shape;255;p52"/>
          <p:cNvPicPr preferRelativeResize="0"/>
          <p:nvPr/>
        </p:nvPicPr>
        <p:blipFill>
          <a:blip r:embed="rId6">
            <a:alphaModFix/>
          </a:blip>
          <a:stretch>
            <a:fillRect/>
          </a:stretch>
        </p:blipFill>
        <p:spPr>
          <a:xfrm>
            <a:off x="5930488" y="2701600"/>
            <a:ext cx="3129424" cy="366550"/>
          </a:xfrm>
          <a:prstGeom prst="rect">
            <a:avLst/>
          </a:prstGeom>
          <a:noFill/>
          <a:ln>
            <a:noFill/>
          </a:ln>
        </p:spPr>
      </p:pic>
      <p:pic>
        <p:nvPicPr>
          <p:cNvPr id="256" name="Google Shape;256;p52"/>
          <p:cNvPicPr preferRelativeResize="0"/>
          <p:nvPr/>
        </p:nvPicPr>
        <p:blipFill>
          <a:blip r:embed="rId7">
            <a:alphaModFix/>
          </a:blip>
          <a:stretch>
            <a:fillRect/>
          </a:stretch>
        </p:blipFill>
        <p:spPr>
          <a:xfrm>
            <a:off x="6547262" y="3262173"/>
            <a:ext cx="1895875" cy="1091150"/>
          </a:xfrm>
          <a:prstGeom prst="rect">
            <a:avLst/>
          </a:prstGeom>
          <a:noFill/>
          <a:ln>
            <a:noFill/>
          </a:ln>
        </p:spPr>
      </p:pic>
      <p:cxnSp>
        <p:nvCxnSpPr>
          <p:cNvPr id="257" name="Google Shape;257;p52"/>
          <p:cNvCxnSpPr/>
          <p:nvPr/>
        </p:nvCxnSpPr>
        <p:spPr>
          <a:xfrm flipH="1">
            <a:off x="3584775" y="1839025"/>
            <a:ext cx="3110400" cy="19467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3" name="Google Shape;123;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4" name="Google Shape;124;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3"/>
          <p:cNvSpPr/>
          <p:nvPr/>
        </p:nvSpPr>
        <p:spPr>
          <a:xfrm>
            <a:off x="377175" y="1491300"/>
            <a:ext cx="2177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5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4" name="Google Shape;264;p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5" name="Google Shape;265;p5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Método</a:t>
            </a:r>
            <a:endParaRPr b="1" sz="4000">
              <a:solidFill>
                <a:schemeClr val="dk1"/>
              </a:solidFill>
              <a:latin typeface="DM Sans"/>
              <a:ea typeface="DM Sans"/>
              <a:cs typeface="DM Sans"/>
              <a:sym typeface="DM Sans"/>
            </a:endParaRPr>
          </a:p>
        </p:txBody>
      </p:sp>
      <p:sp>
        <p:nvSpPr>
          <p:cNvPr id="266" name="Google Shape;266;p53"/>
          <p:cNvSpPr txBox="1"/>
          <p:nvPr/>
        </p:nvSpPr>
        <p:spPr>
          <a:xfrm>
            <a:off x="457725" y="2290650"/>
            <a:ext cx="4154100" cy="18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Métodos </a:t>
            </a:r>
            <a:r>
              <a:rPr lang="pt-BR" sz="1350">
                <a:solidFill>
                  <a:schemeClr val="dk1"/>
                </a:solidFill>
                <a:latin typeface="DM Sans"/>
                <a:ea typeface="DM Sans"/>
                <a:cs typeface="DM Sans"/>
                <a:sym typeface="DM Sans"/>
              </a:rPr>
              <a:t>em classe são funções definidas dentro de uma classe que são usadas para realizar ações ou operações relacionadas a objetos criados a partir daquela classe.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latir </a:t>
            </a:r>
            <a:r>
              <a:rPr lang="pt-BR" sz="1350">
                <a:solidFill>
                  <a:schemeClr val="dk1"/>
                </a:solidFill>
                <a:highlight>
                  <a:srgbClr val="EAFF6A"/>
                </a:highlight>
                <a:latin typeface="DM Sans"/>
                <a:ea typeface="DM Sans"/>
                <a:cs typeface="DM Sans"/>
                <a:sym typeface="DM Sans"/>
              </a:rPr>
              <a:t>é um método.</a:t>
            </a:r>
            <a:endParaRPr sz="1350">
              <a:solidFill>
                <a:schemeClr val="dk1"/>
              </a:solidFill>
              <a:latin typeface="DM Sans"/>
              <a:ea typeface="DM Sans"/>
              <a:cs typeface="DM Sans"/>
              <a:sym typeface="DM Sans"/>
            </a:endParaRPr>
          </a:p>
        </p:txBody>
      </p:sp>
      <p:pic>
        <p:nvPicPr>
          <p:cNvPr id="267" name="Google Shape;267;p53"/>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268" name="Google Shape;268;p53"/>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269" name="Google Shape;269;p53"/>
          <p:cNvCxnSpPr/>
          <p:nvPr/>
        </p:nvCxnSpPr>
        <p:spPr>
          <a:xfrm flipH="1">
            <a:off x="2155225" y="2140725"/>
            <a:ext cx="4166400" cy="20043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pic>
        <p:nvPicPr>
          <p:cNvPr id="270" name="Google Shape;270;p53"/>
          <p:cNvPicPr preferRelativeResize="0"/>
          <p:nvPr/>
        </p:nvPicPr>
        <p:blipFill>
          <a:blip r:embed="rId7">
            <a:alphaModFix/>
          </a:blip>
          <a:stretch>
            <a:fillRect/>
          </a:stretch>
        </p:blipFill>
        <p:spPr>
          <a:xfrm>
            <a:off x="6568862" y="3245999"/>
            <a:ext cx="1852675" cy="114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4"/>
          <p:cNvSpPr/>
          <p:nvPr/>
        </p:nvSpPr>
        <p:spPr>
          <a:xfrm>
            <a:off x="377175" y="1491300"/>
            <a:ext cx="2936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5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77" name="Google Shape;277;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8" name="Google Shape;278;p5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Inicializador</a:t>
            </a:r>
            <a:endParaRPr b="1" sz="4000">
              <a:solidFill>
                <a:schemeClr val="dk1"/>
              </a:solidFill>
              <a:latin typeface="DM Sans"/>
              <a:ea typeface="DM Sans"/>
              <a:cs typeface="DM Sans"/>
              <a:sym typeface="DM Sans"/>
            </a:endParaRPr>
          </a:p>
        </p:txBody>
      </p:sp>
      <p:sp>
        <p:nvSpPr>
          <p:cNvPr id="279" name="Google Shape;279;p54"/>
          <p:cNvSpPr txBox="1"/>
          <p:nvPr/>
        </p:nvSpPr>
        <p:spPr>
          <a:xfrm>
            <a:off x="457725" y="2290650"/>
            <a:ext cx="41541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inicializador é um </a:t>
            </a:r>
            <a:r>
              <a:rPr b="1" lang="pt-BR" sz="1350">
                <a:solidFill>
                  <a:schemeClr val="dk1"/>
                </a:solidFill>
                <a:latin typeface="DM Sans"/>
                <a:ea typeface="DM Sans"/>
                <a:cs typeface="DM Sans"/>
                <a:sym typeface="DM Sans"/>
              </a:rPr>
              <a:t>método </a:t>
            </a:r>
            <a:r>
              <a:rPr lang="pt-BR" sz="1350">
                <a:solidFill>
                  <a:schemeClr val="dk1"/>
                </a:solidFill>
                <a:latin typeface="DM Sans"/>
                <a:ea typeface="DM Sans"/>
                <a:cs typeface="DM Sans"/>
                <a:sym typeface="DM Sans"/>
              </a:rPr>
              <a:t>especial que é chamado quando um objeto da classe é criado. Ele é usado para inicializar os atributos do objeto com valores específicos ou para executar outras instruções de inicialização.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highlight>
                  <a:srgbClr val="EAFF6A"/>
                </a:highlight>
                <a:latin typeface="DM Sans"/>
                <a:ea typeface="DM Sans"/>
                <a:cs typeface="DM Sans"/>
                <a:sym typeface="DM Sans"/>
              </a:rPr>
              <a:t>__init__ é um inicializador.</a:t>
            </a:r>
            <a:endParaRPr b="1" sz="1350">
              <a:solidFill>
                <a:schemeClr val="dk1"/>
              </a:solidFill>
              <a:highlight>
                <a:srgbClr val="EAFF6A"/>
              </a:highlight>
              <a:latin typeface="DM Sans"/>
              <a:ea typeface="DM Sans"/>
              <a:cs typeface="DM Sans"/>
              <a:sym typeface="DM Sans"/>
            </a:endParaRPr>
          </a:p>
        </p:txBody>
      </p:sp>
      <p:pic>
        <p:nvPicPr>
          <p:cNvPr id="280" name="Google Shape;280;p54"/>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281" name="Google Shape;281;p54"/>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282" name="Google Shape;282;p54"/>
          <p:cNvCxnSpPr/>
          <p:nvPr/>
        </p:nvCxnSpPr>
        <p:spPr>
          <a:xfrm flipH="1">
            <a:off x="3692175" y="1415175"/>
            <a:ext cx="3132300" cy="27585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5"/>
          <p:cNvSpPr/>
          <p:nvPr/>
        </p:nvSpPr>
        <p:spPr>
          <a:xfrm>
            <a:off x="377175" y="1491300"/>
            <a:ext cx="1150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9" name="Google Shape;289;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0" name="Google Shape;290;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self</a:t>
            </a:r>
            <a:endParaRPr b="1" sz="4000">
              <a:solidFill>
                <a:schemeClr val="dk1"/>
              </a:solidFill>
              <a:latin typeface="DM Sans"/>
              <a:ea typeface="DM Sans"/>
              <a:cs typeface="DM Sans"/>
              <a:sym typeface="DM Sans"/>
            </a:endParaRPr>
          </a:p>
        </p:txBody>
      </p:sp>
      <p:sp>
        <p:nvSpPr>
          <p:cNvPr id="291" name="Google Shape;291;p55"/>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self</a:t>
            </a:r>
            <a:r>
              <a:rPr lang="pt-BR" sz="1350">
                <a:solidFill>
                  <a:schemeClr val="dk1"/>
                </a:solidFill>
                <a:highlight>
                  <a:srgbClr val="EAFF6A"/>
                </a:highlight>
                <a:latin typeface="DM Sans"/>
                <a:ea typeface="DM Sans"/>
                <a:cs typeface="DM Sans"/>
                <a:sym typeface="DM Sans"/>
              </a:rPr>
              <a:t> é uma referência ao objeto chamando o método</a:t>
            </a:r>
            <a:r>
              <a:rPr lang="pt-BR" sz="1350">
                <a:solidFill>
                  <a:schemeClr val="dk1"/>
                </a:solidFill>
                <a:latin typeface="DM Sans"/>
                <a:ea typeface="DM Sans"/>
                <a:cs typeface="DM Sans"/>
                <a:sym typeface="DM Sans"/>
              </a:rPr>
              <a:t>. Todos os métodos da classe devem ter o parâmetro self como o primeiro parâmetro.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292" name="Google Shape;292;p55"/>
          <p:cNvPicPr preferRelativeResize="0"/>
          <p:nvPr/>
        </p:nvPicPr>
        <p:blipFill>
          <a:blip r:embed="rId5">
            <a:alphaModFix/>
          </a:blip>
          <a:stretch>
            <a:fillRect/>
          </a:stretch>
        </p:blipFill>
        <p:spPr>
          <a:xfrm>
            <a:off x="6063574" y="1020775"/>
            <a:ext cx="2863263" cy="1344525"/>
          </a:xfrm>
          <a:prstGeom prst="rect">
            <a:avLst/>
          </a:prstGeom>
          <a:noFill/>
          <a:ln>
            <a:noFill/>
          </a:ln>
        </p:spPr>
      </p:pic>
      <p:pic>
        <p:nvPicPr>
          <p:cNvPr id="293" name="Google Shape;293;p55"/>
          <p:cNvPicPr preferRelativeResize="0"/>
          <p:nvPr/>
        </p:nvPicPr>
        <p:blipFill>
          <a:blip r:embed="rId6">
            <a:alphaModFix/>
          </a:blip>
          <a:stretch>
            <a:fillRect/>
          </a:stretch>
        </p:blipFill>
        <p:spPr>
          <a:xfrm>
            <a:off x="5930488" y="2701600"/>
            <a:ext cx="3129424" cy="366550"/>
          </a:xfrm>
          <a:prstGeom prst="rect">
            <a:avLst/>
          </a:prstGeom>
          <a:noFill/>
          <a:ln>
            <a:noFill/>
          </a:ln>
        </p:spPr>
      </p:pic>
      <p:cxnSp>
        <p:nvCxnSpPr>
          <p:cNvPr id="294" name="Google Shape;294;p55"/>
          <p:cNvCxnSpPr/>
          <p:nvPr/>
        </p:nvCxnSpPr>
        <p:spPr>
          <a:xfrm flipH="1">
            <a:off x="4180950" y="1587600"/>
            <a:ext cx="2212500" cy="732600"/>
          </a:xfrm>
          <a:prstGeom prst="straightConnector1">
            <a:avLst/>
          </a:prstGeom>
          <a:noFill/>
          <a:ln cap="flat" cmpd="sng" w="38100">
            <a:solidFill>
              <a:srgbClr val="EAFF6A"/>
            </a:solidFill>
            <a:prstDash val="solid"/>
            <a:round/>
            <a:headEnd len="med" w="med" type="stealth"/>
            <a:tailEnd len="med" w="med" type="none"/>
          </a:ln>
          <a:effectLst>
            <a:outerShdw blurRad="57150" rotWithShape="0" algn="bl" dir="5400000" dist="19050">
              <a:srgbClr val="000000">
                <a:alpha val="50000"/>
              </a:srgbClr>
            </a:outerShdw>
          </a:effectLst>
        </p:spPr>
      </p:cxnSp>
      <p:sp>
        <p:nvSpPr>
          <p:cNvPr id="295" name="Google Shape;295;p55"/>
          <p:cNvSpPr/>
          <p:nvPr/>
        </p:nvSpPr>
        <p:spPr>
          <a:xfrm>
            <a:off x="6573075" y="1366850"/>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5"/>
          <p:cNvSpPr/>
          <p:nvPr/>
        </p:nvSpPr>
        <p:spPr>
          <a:xfrm>
            <a:off x="7142125" y="12175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5"/>
          <p:cNvSpPr/>
          <p:nvPr/>
        </p:nvSpPr>
        <p:spPr>
          <a:xfrm>
            <a:off x="6573075" y="15336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5"/>
          <p:cNvSpPr/>
          <p:nvPr/>
        </p:nvSpPr>
        <p:spPr>
          <a:xfrm>
            <a:off x="6573075" y="1686025"/>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5"/>
          <p:cNvSpPr/>
          <p:nvPr/>
        </p:nvSpPr>
        <p:spPr>
          <a:xfrm>
            <a:off x="6976900" y="2005200"/>
            <a:ext cx="444600" cy="202500"/>
          </a:xfrm>
          <a:prstGeom prst="ellipse">
            <a:avLst/>
          </a:prstGeom>
          <a:noFill/>
          <a:ln cap="flat" cmpd="sng" w="1905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56"/>
          <p:cNvGrpSpPr/>
          <p:nvPr/>
        </p:nvGrpSpPr>
        <p:grpSpPr>
          <a:xfrm>
            <a:off x="473370" y="619431"/>
            <a:ext cx="738905" cy="738905"/>
            <a:chOff x="575612" y="1950748"/>
            <a:chExt cx="431100" cy="431100"/>
          </a:xfrm>
        </p:grpSpPr>
        <p:sp>
          <p:nvSpPr>
            <p:cNvPr id="305" name="Google Shape;305;p5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5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07" name="Google Shape;307;p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08" name="Google Shape;308;p56"/>
          <p:cNvSpPr txBox="1"/>
          <p:nvPr/>
        </p:nvSpPr>
        <p:spPr>
          <a:xfrm>
            <a:off x="1445150" y="1281225"/>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Olhando esse exemplo, </a:t>
            </a:r>
            <a:endParaRPr sz="1900">
              <a:solidFill>
                <a:srgbClr val="B7B7B7"/>
              </a:solidFill>
              <a:latin typeface="DM Sans"/>
              <a:ea typeface="DM Sans"/>
              <a:cs typeface="DM Sans"/>
              <a:sym typeface="DM Sans"/>
            </a:endParaRPr>
          </a:p>
          <a:p>
            <a:pPr indent="0" lvl="0" marL="0" rtl="0" algn="l">
              <a:spcBef>
                <a:spcPts val="0"/>
              </a:spcBef>
              <a:spcAft>
                <a:spcPts val="0"/>
              </a:spcAft>
              <a:buNone/>
            </a:pPr>
            <a:r>
              <a:rPr lang="pt-BR" sz="1900">
                <a:solidFill>
                  <a:srgbClr val="B7B7B7"/>
                </a:solidFill>
                <a:latin typeface="DM Sans"/>
                <a:ea typeface="DM Sans"/>
                <a:cs typeface="DM Sans"/>
                <a:sym typeface="DM Sans"/>
              </a:rPr>
              <a:t>indique o que é:</a:t>
            </a:r>
            <a:endParaRPr sz="1900">
              <a:solidFill>
                <a:srgbClr val="B7B7B7"/>
              </a:solidFill>
              <a:latin typeface="DM Sans"/>
              <a:ea typeface="DM Sans"/>
              <a:cs typeface="DM Sans"/>
              <a:sym typeface="DM Sans"/>
            </a:endParaRPr>
          </a:p>
        </p:txBody>
      </p:sp>
      <p:sp>
        <p:nvSpPr>
          <p:cNvPr id="309" name="Google Shape;309;p56"/>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sp>
        <p:nvSpPr>
          <p:cNvPr id="310" name="Google Shape;310;p56"/>
          <p:cNvSpPr txBox="1"/>
          <p:nvPr/>
        </p:nvSpPr>
        <p:spPr>
          <a:xfrm>
            <a:off x="1445150" y="1870575"/>
            <a:ext cx="4233300" cy="1639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A classe</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 objeto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 método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Os atributos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311" name="Google Shape;311;p56"/>
          <p:cNvPicPr preferRelativeResize="0"/>
          <p:nvPr/>
        </p:nvPicPr>
        <p:blipFill>
          <a:blip r:embed="rId4">
            <a:alphaModFix/>
          </a:blip>
          <a:stretch>
            <a:fillRect/>
          </a:stretch>
        </p:blipFill>
        <p:spPr>
          <a:xfrm>
            <a:off x="4935900" y="801750"/>
            <a:ext cx="2541666" cy="1404610"/>
          </a:xfrm>
          <a:prstGeom prst="rect">
            <a:avLst/>
          </a:prstGeom>
          <a:noFill/>
          <a:ln>
            <a:noFill/>
          </a:ln>
        </p:spPr>
      </p:pic>
      <p:pic>
        <p:nvPicPr>
          <p:cNvPr id="312" name="Google Shape;312;p56"/>
          <p:cNvPicPr preferRelativeResize="0"/>
          <p:nvPr/>
        </p:nvPicPr>
        <p:blipFill>
          <a:blip r:embed="rId5">
            <a:alphaModFix/>
          </a:blip>
          <a:stretch>
            <a:fillRect/>
          </a:stretch>
        </p:blipFill>
        <p:spPr>
          <a:xfrm>
            <a:off x="4935894" y="3781126"/>
            <a:ext cx="2250471" cy="931724"/>
          </a:xfrm>
          <a:prstGeom prst="rect">
            <a:avLst/>
          </a:prstGeom>
          <a:noFill/>
          <a:ln>
            <a:noFill/>
          </a:ln>
        </p:spPr>
      </p:pic>
      <p:pic>
        <p:nvPicPr>
          <p:cNvPr id="313" name="Google Shape;313;p56"/>
          <p:cNvPicPr preferRelativeResize="0"/>
          <p:nvPr/>
        </p:nvPicPr>
        <p:blipFill>
          <a:blip r:embed="rId6">
            <a:alphaModFix/>
          </a:blip>
          <a:stretch>
            <a:fillRect/>
          </a:stretch>
        </p:blipFill>
        <p:spPr>
          <a:xfrm>
            <a:off x="4935891" y="2322928"/>
            <a:ext cx="1545859" cy="134163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18" name="Google Shape;318;p57"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19" name="Google Shape;319;p5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0" name="Google Shape;320;p5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5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6" name="Google Shape;326;p5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27" name="Google Shape;327;p58"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Bibliotecas</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0"/>
          <p:cNvSpPr/>
          <p:nvPr/>
        </p:nvSpPr>
        <p:spPr>
          <a:xfrm>
            <a:off x="377175" y="1491300"/>
            <a:ext cx="2976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60"/>
          <p:cNvPicPr preferRelativeResize="0"/>
          <p:nvPr/>
        </p:nvPicPr>
        <p:blipFill rotWithShape="1">
          <a:blip r:embed="rId3">
            <a:alphaModFix/>
          </a:blip>
          <a:srcRect b="0" l="28630" r="28630" t="0"/>
          <a:stretch/>
        </p:blipFill>
        <p:spPr>
          <a:xfrm>
            <a:off x="5846650" y="0"/>
            <a:ext cx="3297375" cy="5143501"/>
          </a:xfrm>
          <a:prstGeom prst="rect">
            <a:avLst/>
          </a:prstGeom>
          <a:noFill/>
          <a:ln>
            <a:noFill/>
          </a:ln>
        </p:spPr>
      </p:pic>
      <p:sp>
        <p:nvSpPr>
          <p:cNvPr id="339" name="Google Shape;339;p6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a:t>
            </a:r>
            <a:endParaRPr b="1" sz="4000">
              <a:solidFill>
                <a:schemeClr val="dk1"/>
              </a:solidFill>
              <a:latin typeface="DM Sans"/>
              <a:ea typeface="DM Sans"/>
              <a:cs typeface="DM Sans"/>
              <a:sym typeface="DM Sans"/>
            </a:endParaRPr>
          </a:p>
        </p:txBody>
      </p:sp>
      <p:pic>
        <p:nvPicPr>
          <p:cNvPr id="340" name="Google Shape;340;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60"/>
          <p:cNvSpPr txBox="1"/>
          <p:nvPr/>
        </p:nvSpPr>
        <p:spPr>
          <a:xfrm>
            <a:off x="549525" y="2192888"/>
            <a:ext cx="498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As</a:t>
            </a:r>
            <a:r>
              <a:rPr b="1" lang="pt-BR" sz="1350">
                <a:latin typeface="DM Sans"/>
                <a:ea typeface="DM Sans"/>
                <a:cs typeface="DM Sans"/>
                <a:sym typeface="DM Sans"/>
              </a:rPr>
              <a:t> </a:t>
            </a:r>
            <a:r>
              <a:rPr b="1" lang="pt-BR" sz="1350">
                <a:highlight>
                  <a:srgbClr val="EAFF6A"/>
                </a:highlight>
                <a:latin typeface="DM Sans"/>
                <a:ea typeface="DM Sans"/>
                <a:cs typeface="DM Sans"/>
                <a:sym typeface="DM Sans"/>
              </a:rPr>
              <a:t>bibliotecas </a:t>
            </a:r>
            <a:r>
              <a:rPr b="1" lang="pt-BR" sz="1350">
                <a:latin typeface="DM Sans"/>
                <a:ea typeface="DM Sans"/>
                <a:cs typeface="DM Sans"/>
                <a:sym typeface="DM Sans"/>
              </a:rPr>
              <a:t>permitem que os programadores aproveitem as funcionalidades já implementadas em vez de ter que escrever tudo do zero.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Muitas bibliotecas estão escritas em POO e fornecem uma estrutura organizada e coesa para o código, o que pode torná-lo mais fácil de entender e manter.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uso de bibliotecas é essencial para tornar a programação mais eficiente e produtiva.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1"/>
          <p:cNvSpPr/>
          <p:nvPr/>
        </p:nvSpPr>
        <p:spPr>
          <a:xfrm>
            <a:off x="377175" y="975650"/>
            <a:ext cx="3016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1"/>
          <p:cNvSpPr/>
          <p:nvPr/>
        </p:nvSpPr>
        <p:spPr>
          <a:xfrm>
            <a:off x="377175" y="1491300"/>
            <a:ext cx="3116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6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9" name="Google Shape;349;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0" name="Google Shape;350;p61"/>
          <p:cNvSpPr txBox="1"/>
          <p:nvPr/>
        </p:nvSpPr>
        <p:spPr>
          <a:xfrm>
            <a:off x="499800" y="5897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 Importação</a:t>
            </a:r>
            <a:endParaRPr b="1" sz="4000">
              <a:solidFill>
                <a:schemeClr val="dk1"/>
              </a:solidFill>
              <a:latin typeface="DM Sans"/>
              <a:ea typeface="DM Sans"/>
              <a:cs typeface="DM Sans"/>
              <a:sym typeface="DM Sans"/>
            </a:endParaRPr>
          </a:p>
        </p:txBody>
      </p:sp>
      <p:sp>
        <p:nvSpPr>
          <p:cNvPr id="351" name="Google Shape;351;p61"/>
          <p:cNvSpPr txBox="1"/>
          <p:nvPr/>
        </p:nvSpPr>
        <p:spPr>
          <a:xfrm>
            <a:off x="508000" y="1909925"/>
            <a:ext cx="48510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Importação direta:</a:t>
            </a:r>
            <a:r>
              <a:rPr lang="pt-BR" sz="1350">
                <a:solidFill>
                  <a:schemeClr val="dk1"/>
                </a:solidFill>
                <a:latin typeface="DM Sans"/>
                <a:ea typeface="DM Sans"/>
                <a:cs typeface="DM Sans"/>
                <a:sym typeface="DM Sans"/>
              </a:rPr>
              <a:t> A forma mais comum de instanciar por importação direta do módulo.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latin typeface="DM Sans"/>
                <a:ea typeface="DM Sans"/>
                <a:cs typeface="DM Sans"/>
                <a:sym typeface="DM Sans"/>
              </a:rPr>
              <a:t>Importação com alias:</a:t>
            </a:r>
            <a:r>
              <a:rPr lang="pt-BR" sz="1350">
                <a:solidFill>
                  <a:schemeClr val="dk1"/>
                </a:solidFill>
                <a:latin typeface="DM Sans"/>
                <a:ea typeface="DM Sans"/>
                <a:cs typeface="DM Sans"/>
                <a:sym typeface="DM Sans"/>
              </a:rPr>
              <a:t> dar um nome mais curto a uma biblioteca, criando um objeto, para evitar digitar um nome longo repetidamente.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Importação seletiva:</a:t>
            </a:r>
            <a:r>
              <a:rPr lang="pt-BR" sz="1350">
                <a:solidFill>
                  <a:schemeClr val="dk1"/>
                </a:solidFill>
                <a:latin typeface="DM Sans"/>
                <a:ea typeface="DM Sans"/>
                <a:cs typeface="DM Sans"/>
                <a:sym typeface="DM Sans"/>
              </a:rPr>
              <a:t> importar apenas as partes específicas da biblioteca que deseja usar. Isso pode economizar tempo e memória. Você também pode importar todas as funções e classes de uma biblioteca usando o caractere asterisco *</a:t>
            </a:r>
            <a:endParaRPr b="1" sz="1350">
              <a:solidFill>
                <a:schemeClr val="dk1"/>
              </a:solidFill>
              <a:highlight>
                <a:srgbClr val="EAFF6A"/>
              </a:highlight>
              <a:latin typeface="DM Sans"/>
              <a:ea typeface="DM Sans"/>
              <a:cs typeface="DM Sans"/>
              <a:sym typeface="DM Sans"/>
            </a:endParaRPr>
          </a:p>
        </p:txBody>
      </p:sp>
      <p:pic>
        <p:nvPicPr>
          <p:cNvPr id="352" name="Google Shape;352;p61"/>
          <p:cNvPicPr preferRelativeResize="0"/>
          <p:nvPr/>
        </p:nvPicPr>
        <p:blipFill>
          <a:blip r:embed="rId5">
            <a:alphaModFix/>
          </a:blip>
          <a:stretch>
            <a:fillRect/>
          </a:stretch>
        </p:blipFill>
        <p:spPr>
          <a:xfrm>
            <a:off x="6139081" y="1990454"/>
            <a:ext cx="1707511" cy="1163498"/>
          </a:xfrm>
          <a:prstGeom prst="rect">
            <a:avLst/>
          </a:prstGeom>
          <a:noFill/>
          <a:ln>
            <a:noFill/>
          </a:ln>
        </p:spPr>
      </p:pic>
      <p:pic>
        <p:nvPicPr>
          <p:cNvPr id="353" name="Google Shape;353;p61"/>
          <p:cNvPicPr preferRelativeResize="0"/>
          <p:nvPr/>
        </p:nvPicPr>
        <p:blipFill>
          <a:blip r:embed="rId6">
            <a:alphaModFix/>
          </a:blip>
          <a:stretch>
            <a:fillRect/>
          </a:stretch>
        </p:blipFill>
        <p:spPr>
          <a:xfrm>
            <a:off x="6063775" y="734837"/>
            <a:ext cx="2862851" cy="1163498"/>
          </a:xfrm>
          <a:prstGeom prst="rect">
            <a:avLst/>
          </a:prstGeom>
          <a:noFill/>
          <a:ln>
            <a:noFill/>
          </a:ln>
        </p:spPr>
      </p:pic>
      <p:pic>
        <p:nvPicPr>
          <p:cNvPr id="354" name="Google Shape;354;p61"/>
          <p:cNvPicPr preferRelativeResize="0"/>
          <p:nvPr/>
        </p:nvPicPr>
        <p:blipFill>
          <a:blip r:embed="rId7">
            <a:alphaModFix/>
          </a:blip>
          <a:stretch>
            <a:fillRect/>
          </a:stretch>
        </p:blipFill>
        <p:spPr>
          <a:xfrm>
            <a:off x="6136092" y="3246065"/>
            <a:ext cx="2718217" cy="11634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2"/>
          <p:cNvSpPr/>
          <p:nvPr/>
        </p:nvSpPr>
        <p:spPr>
          <a:xfrm>
            <a:off x="377175" y="1491300"/>
            <a:ext cx="3076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61" name="Google Shape;361;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2" name="Google Shape;362;p62"/>
          <p:cNvSpPr txBox="1"/>
          <p:nvPr/>
        </p:nvSpPr>
        <p:spPr>
          <a:xfrm>
            <a:off x="508000" y="1010650"/>
            <a:ext cx="5346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Bibliotecas </a:t>
            </a:r>
            <a:endParaRPr b="1" sz="4000">
              <a:solidFill>
                <a:schemeClr val="dk1"/>
              </a:solidFill>
              <a:latin typeface="DM Sans"/>
              <a:ea typeface="DM Sans"/>
              <a:cs typeface="DM Sans"/>
              <a:sym typeface="DM Sans"/>
            </a:endParaRPr>
          </a:p>
        </p:txBody>
      </p:sp>
      <p:sp>
        <p:nvSpPr>
          <p:cNvPr id="363" name="Google Shape;363;p62"/>
          <p:cNvSpPr txBox="1"/>
          <p:nvPr/>
        </p:nvSpPr>
        <p:spPr>
          <a:xfrm>
            <a:off x="508000" y="1981775"/>
            <a:ext cx="48510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É possível instanciar funções e classes de outros arquivos python que estão na mesma pasta usando os comandos de importação.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364" name="Google Shape;364;p62"/>
          <p:cNvPicPr preferRelativeResize="0"/>
          <p:nvPr/>
        </p:nvPicPr>
        <p:blipFill>
          <a:blip r:embed="rId5">
            <a:alphaModFix/>
          </a:blip>
          <a:stretch>
            <a:fillRect/>
          </a:stretch>
        </p:blipFill>
        <p:spPr>
          <a:xfrm>
            <a:off x="6060725" y="2907125"/>
            <a:ext cx="2694507" cy="1293000"/>
          </a:xfrm>
          <a:prstGeom prst="rect">
            <a:avLst/>
          </a:prstGeom>
          <a:noFill/>
          <a:ln>
            <a:noFill/>
          </a:ln>
        </p:spPr>
      </p:pic>
      <p:pic>
        <p:nvPicPr>
          <p:cNvPr id="365" name="Google Shape;365;p62"/>
          <p:cNvPicPr preferRelativeResize="0"/>
          <p:nvPr/>
        </p:nvPicPr>
        <p:blipFill>
          <a:blip r:embed="rId6">
            <a:alphaModFix/>
          </a:blip>
          <a:stretch>
            <a:fillRect/>
          </a:stretch>
        </p:blipFill>
        <p:spPr>
          <a:xfrm>
            <a:off x="6060725" y="1800008"/>
            <a:ext cx="2399377" cy="936342"/>
          </a:xfrm>
          <a:prstGeom prst="rect">
            <a:avLst/>
          </a:prstGeom>
          <a:noFill/>
          <a:ln>
            <a:noFill/>
          </a:ln>
        </p:spPr>
      </p:pic>
      <p:pic>
        <p:nvPicPr>
          <p:cNvPr id="366" name="Google Shape;366;p62"/>
          <p:cNvPicPr preferRelativeResize="0"/>
          <p:nvPr/>
        </p:nvPicPr>
        <p:blipFill>
          <a:blip r:embed="rId7">
            <a:alphaModFix/>
          </a:blip>
          <a:stretch>
            <a:fillRect/>
          </a:stretch>
        </p:blipFill>
        <p:spPr>
          <a:xfrm>
            <a:off x="6060725" y="1010650"/>
            <a:ext cx="2868575" cy="56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Programação Orientada a Objetos</a:t>
            </a:r>
            <a:endParaRPr b="1" sz="4000">
              <a:solidFill>
                <a:srgbClr val="EAFF6A"/>
              </a:solidFill>
              <a:latin typeface="DM Sans"/>
              <a:ea typeface="DM Sans"/>
              <a:cs typeface="DM Sans"/>
              <a:sym typeface="DM Sans"/>
            </a:endParaRPr>
          </a:p>
        </p:txBody>
      </p:sp>
      <p:sp>
        <p:nvSpPr>
          <p:cNvPr id="130" name="Google Shape;130;p3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05.</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p:nvPr/>
        </p:nvSpPr>
        <p:spPr>
          <a:xfrm>
            <a:off x="508000" y="1388825"/>
            <a:ext cx="2605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3"/>
          <p:cNvSpPr/>
          <p:nvPr/>
        </p:nvSpPr>
        <p:spPr>
          <a:xfrm>
            <a:off x="508000" y="1980675"/>
            <a:ext cx="3035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74" name="Google Shape;374;p63"/>
          <p:cNvSpPr txBox="1"/>
          <p:nvPr/>
        </p:nvSpPr>
        <p:spPr>
          <a:xfrm>
            <a:off x="508000" y="10106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Principais Bibliotecas</a:t>
            </a:r>
            <a:endParaRPr b="1" sz="4000">
              <a:solidFill>
                <a:schemeClr val="dk1"/>
              </a:solidFill>
              <a:latin typeface="DM Sans"/>
              <a:ea typeface="DM Sans"/>
              <a:cs typeface="DM Sans"/>
              <a:sym typeface="DM Sans"/>
            </a:endParaRPr>
          </a:p>
        </p:txBody>
      </p:sp>
      <p:sp>
        <p:nvSpPr>
          <p:cNvPr id="375" name="Google Shape;375;p63"/>
          <p:cNvSpPr txBox="1"/>
          <p:nvPr/>
        </p:nvSpPr>
        <p:spPr>
          <a:xfrm>
            <a:off x="464900" y="2434325"/>
            <a:ext cx="4851000" cy="22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NumPy: </a:t>
            </a:r>
            <a:r>
              <a:rPr lang="pt-BR" sz="1350">
                <a:solidFill>
                  <a:schemeClr val="dk1"/>
                </a:solidFill>
                <a:latin typeface="DM Sans"/>
                <a:ea typeface="DM Sans"/>
                <a:cs typeface="DM Sans"/>
                <a:sym typeface="DM Sans"/>
              </a:rPr>
              <a:t>suporte a matrizes e vetores multidimensionais, bem como funções matemáticas.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latin typeface="DM Sans"/>
                <a:ea typeface="DM Sans"/>
                <a:cs typeface="DM Sans"/>
                <a:sym typeface="DM Sans"/>
              </a:rPr>
              <a:t>Pandas:</a:t>
            </a:r>
            <a:r>
              <a:rPr lang="pt-BR" sz="1350">
                <a:solidFill>
                  <a:schemeClr val="dk1"/>
                </a:solidFill>
                <a:latin typeface="DM Sans"/>
                <a:ea typeface="DM Sans"/>
                <a:cs typeface="DM Sans"/>
                <a:sym typeface="DM Sans"/>
              </a:rPr>
              <a:t> manipulação de dados. Ela permite importar e exportar arquivos em vários formatos, criar e manipular estruturas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376" name="Google Shape;376;p63"/>
          <p:cNvPicPr preferRelativeResize="0"/>
          <p:nvPr/>
        </p:nvPicPr>
        <p:blipFill>
          <a:blip r:embed="rId4">
            <a:alphaModFix/>
          </a:blip>
          <a:stretch>
            <a:fillRect/>
          </a:stretch>
        </p:blipFill>
        <p:spPr>
          <a:xfrm>
            <a:off x="5900262" y="2063342"/>
            <a:ext cx="2162275" cy="968183"/>
          </a:xfrm>
          <a:prstGeom prst="rect">
            <a:avLst/>
          </a:prstGeom>
          <a:noFill/>
          <a:ln>
            <a:noFill/>
          </a:ln>
        </p:spPr>
      </p:pic>
      <p:pic>
        <p:nvPicPr>
          <p:cNvPr id="377" name="Google Shape;377;p63"/>
          <p:cNvPicPr preferRelativeResize="0"/>
          <p:nvPr/>
        </p:nvPicPr>
        <p:blipFill>
          <a:blip r:embed="rId5">
            <a:alphaModFix/>
          </a:blip>
          <a:stretch>
            <a:fillRect/>
          </a:stretch>
        </p:blipFill>
        <p:spPr>
          <a:xfrm>
            <a:off x="5928989" y="3103400"/>
            <a:ext cx="2162274" cy="8739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4"/>
          <p:cNvSpPr/>
          <p:nvPr/>
        </p:nvSpPr>
        <p:spPr>
          <a:xfrm>
            <a:off x="508000" y="1388825"/>
            <a:ext cx="26058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4"/>
          <p:cNvSpPr/>
          <p:nvPr/>
        </p:nvSpPr>
        <p:spPr>
          <a:xfrm>
            <a:off x="508000" y="1980675"/>
            <a:ext cx="3035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6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85" name="Google Shape;385;p64"/>
          <p:cNvSpPr txBox="1"/>
          <p:nvPr/>
        </p:nvSpPr>
        <p:spPr>
          <a:xfrm>
            <a:off x="508000" y="1010650"/>
            <a:ext cx="5346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Principais Bibliotecas</a:t>
            </a:r>
            <a:endParaRPr b="1" sz="4000">
              <a:solidFill>
                <a:schemeClr val="dk1"/>
              </a:solidFill>
              <a:latin typeface="DM Sans"/>
              <a:ea typeface="DM Sans"/>
              <a:cs typeface="DM Sans"/>
              <a:sym typeface="DM Sans"/>
            </a:endParaRPr>
          </a:p>
        </p:txBody>
      </p:sp>
      <p:sp>
        <p:nvSpPr>
          <p:cNvPr id="386" name="Google Shape;386;p64"/>
          <p:cNvSpPr txBox="1"/>
          <p:nvPr/>
        </p:nvSpPr>
        <p:spPr>
          <a:xfrm>
            <a:off x="464900" y="2434325"/>
            <a:ext cx="48510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Matplotlib</a:t>
            </a:r>
            <a:r>
              <a:rPr lang="pt-BR" sz="1350">
                <a:solidFill>
                  <a:schemeClr val="dk1"/>
                </a:solidFill>
                <a:latin typeface="DM Sans"/>
                <a:ea typeface="DM Sans"/>
                <a:cs typeface="DM Sans"/>
                <a:sym typeface="DM Sans"/>
              </a:rPr>
              <a:t>: visualização de dados que permite criar gráficos, diagramas e outros tipos de visualizações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Scikit-learn: </a:t>
            </a:r>
            <a:r>
              <a:rPr lang="pt-BR" sz="1350">
                <a:solidFill>
                  <a:schemeClr val="dk1"/>
                </a:solidFill>
                <a:latin typeface="DM Sans"/>
                <a:ea typeface="DM Sans"/>
                <a:cs typeface="DM Sans"/>
                <a:sym typeface="DM Sans"/>
              </a:rPr>
              <a:t>aprendizado de máquina em Python. Ela fornece ferramentas para pré-processamento de dados, seleção de modelos e validação de modelos.</a:t>
            </a:r>
            <a:endParaRPr b="1" sz="1350">
              <a:solidFill>
                <a:schemeClr val="dk1"/>
              </a:solidFill>
              <a:latin typeface="DM Sans"/>
              <a:ea typeface="DM Sans"/>
              <a:cs typeface="DM Sans"/>
              <a:sym typeface="DM Sans"/>
            </a:endParaRPr>
          </a:p>
        </p:txBody>
      </p:sp>
      <p:pic>
        <p:nvPicPr>
          <p:cNvPr id="387" name="Google Shape;387;p64"/>
          <p:cNvPicPr preferRelativeResize="0"/>
          <p:nvPr/>
        </p:nvPicPr>
        <p:blipFill>
          <a:blip r:embed="rId4">
            <a:alphaModFix/>
          </a:blip>
          <a:stretch>
            <a:fillRect/>
          </a:stretch>
        </p:blipFill>
        <p:spPr>
          <a:xfrm>
            <a:off x="5948350" y="2285400"/>
            <a:ext cx="2386272" cy="572700"/>
          </a:xfrm>
          <a:prstGeom prst="rect">
            <a:avLst/>
          </a:prstGeom>
          <a:noFill/>
          <a:ln>
            <a:noFill/>
          </a:ln>
        </p:spPr>
      </p:pic>
      <p:pic>
        <p:nvPicPr>
          <p:cNvPr id="388" name="Google Shape;388;p64"/>
          <p:cNvPicPr preferRelativeResize="0"/>
          <p:nvPr/>
        </p:nvPicPr>
        <p:blipFill>
          <a:blip r:embed="rId5">
            <a:alphaModFix/>
          </a:blip>
          <a:stretch>
            <a:fillRect/>
          </a:stretch>
        </p:blipFill>
        <p:spPr>
          <a:xfrm>
            <a:off x="6060350" y="3193175"/>
            <a:ext cx="2162274" cy="11640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65"/>
          <p:cNvGrpSpPr/>
          <p:nvPr/>
        </p:nvGrpSpPr>
        <p:grpSpPr>
          <a:xfrm>
            <a:off x="4202551" y="994261"/>
            <a:ext cx="738900" cy="738974"/>
            <a:chOff x="974706" y="2467173"/>
            <a:chExt cx="738900" cy="738900"/>
          </a:xfrm>
        </p:grpSpPr>
        <p:sp>
          <p:nvSpPr>
            <p:cNvPr id="394" name="Google Shape;394;p6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6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6" name="Google Shape;396;p6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highlight>
                <a:srgbClr val="EAFF6A"/>
              </a:highlight>
              <a:latin typeface="DM Sans"/>
              <a:ea typeface="DM Sans"/>
              <a:cs typeface="DM Sans"/>
              <a:sym typeface="DM Sans"/>
            </a:endParaRPr>
          </a:p>
        </p:txBody>
      </p:sp>
      <p:sp>
        <p:nvSpPr>
          <p:cNvPr id="397" name="Google Shape;397;p65"/>
          <p:cNvSpPr txBox="1"/>
          <p:nvPr/>
        </p:nvSpPr>
        <p:spPr>
          <a:xfrm>
            <a:off x="987300" y="37990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
        <p:nvSpPr>
          <p:cNvPr id="398" name="Google Shape;398;p65"/>
          <p:cNvSpPr txBox="1"/>
          <p:nvPr>
            <p:ph idx="1" type="subTitle"/>
          </p:nvPr>
        </p:nvSpPr>
        <p:spPr>
          <a:xfrm>
            <a:off x="311700" y="31781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latin typeface="DM Sans"/>
                <a:ea typeface="DM Sans"/>
                <a:cs typeface="DM Sans"/>
                <a:sym typeface="DM Sans"/>
              </a:rPr>
              <a:t>Exercícios em Sala</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66"/>
          <p:cNvGrpSpPr/>
          <p:nvPr/>
        </p:nvGrpSpPr>
        <p:grpSpPr>
          <a:xfrm>
            <a:off x="501452" y="483061"/>
            <a:ext cx="401518" cy="401518"/>
            <a:chOff x="974706" y="2467173"/>
            <a:chExt cx="738900" cy="738900"/>
          </a:xfrm>
        </p:grpSpPr>
        <p:sp>
          <p:nvSpPr>
            <p:cNvPr id="404" name="Google Shape;404;p6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6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6" name="Google Shape;406;p6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407" name="Google Shape;407;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8" name="Google Shape;408;p66"/>
          <p:cNvSpPr txBox="1"/>
          <p:nvPr/>
        </p:nvSpPr>
        <p:spPr>
          <a:xfrm>
            <a:off x="501475" y="2281750"/>
            <a:ext cx="38517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pt-BR" sz="1350">
                <a:latin typeface="DM Sans"/>
                <a:ea typeface="DM Sans"/>
                <a:cs typeface="DM Sans"/>
                <a:sym typeface="DM Sans"/>
              </a:rPr>
              <a:t>Crie uma classe Retangulo que tenha os atributos base e altura e os métodos area() e perimetro(). Crie um objeto e teste os métodos.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pt-BR" sz="1350">
                <a:latin typeface="DM Sans"/>
                <a:ea typeface="DM Sans"/>
                <a:cs typeface="DM Sans"/>
                <a:sym typeface="DM Sans"/>
              </a:rPr>
              <a:t>Crie um arquivo chamado geometria.py e salve a classe Retangulo dentro desse arquivo. Importe a classe de algum outro arquivo e realize testes.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09" name="Google Shape;409;p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410" name="Google Shape;410;p66"/>
          <p:cNvSpPr txBox="1"/>
          <p:nvPr/>
        </p:nvSpPr>
        <p:spPr>
          <a:xfrm>
            <a:off x="4582301" y="2673000"/>
            <a:ext cx="3291000" cy="205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3"/>
            </a:pPr>
            <a:r>
              <a:rPr lang="pt-BR" sz="1350">
                <a:solidFill>
                  <a:schemeClr val="dk1"/>
                </a:solidFill>
                <a:latin typeface="DM Sans"/>
                <a:ea typeface="DM Sans"/>
                <a:cs typeface="DM Sans"/>
                <a:sym typeface="DM Sans"/>
              </a:rPr>
              <a:t>Crie uma classe Conta que tenha os atributos saldo e titular e os métodos depositar() e sacar(). Em seguida, instancie essa classe com um saldo inicial e realize algumas operações de depósito e saque para verificar se o saldo está sendo atualizado corretamente.</a:t>
            </a:r>
            <a:endParaRPr sz="135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21" name="Google Shape;421;p68"/>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8"/>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23" name="Google Shape;423;p68"/>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24" name="Google Shape;424;p68"/>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68"/>
          <p:cNvCxnSpPr>
            <a:stCxn id="426" idx="6"/>
            <a:endCxn id="421"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27" name="Google Shape;427;p68"/>
          <p:cNvCxnSpPr>
            <a:stCxn id="421" idx="6"/>
            <a:endCxn id="424"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28" name="Google Shape;428;p68"/>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29" name="Google Shape;429;p68"/>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30" name="Google Shape;430;p68"/>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31" name="Google Shape;431;p68"/>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32" name="Google Shape;432;p68"/>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33" name="Google Shape;433;p68"/>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34" name="Google Shape;434;p68"/>
          <p:cNvGrpSpPr/>
          <p:nvPr/>
        </p:nvGrpSpPr>
        <p:grpSpPr>
          <a:xfrm>
            <a:off x="1731113" y="1953850"/>
            <a:ext cx="587100" cy="600300"/>
            <a:chOff x="1731113" y="1953850"/>
            <a:chExt cx="587100" cy="600300"/>
          </a:xfrm>
        </p:grpSpPr>
        <p:sp>
          <p:nvSpPr>
            <p:cNvPr id="426" name="Google Shape;426;p6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9"/>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41" name="Google Shape;441;p69"/>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42" name="Google Shape;442;p69"/>
          <p:cNvGrpSpPr/>
          <p:nvPr/>
        </p:nvGrpSpPr>
        <p:grpSpPr>
          <a:xfrm>
            <a:off x="1527125" y="2646775"/>
            <a:ext cx="3705225" cy="923925"/>
            <a:chOff x="4463725" y="2301200"/>
            <a:chExt cx="3705225" cy="923925"/>
          </a:xfrm>
        </p:grpSpPr>
        <p:pic>
          <p:nvPicPr>
            <p:cNvPr id="443" name="Google Shape;443;p69"/>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44" name="Google Shape;444;p69"/>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45" name="Google Shape;445;p69"/>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46" name="Google Shape;446;p69"/>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47" name="Google Shape;447;p69"/>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53" name="Google Shape;453;p70"/>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Programação Orientada a Objetos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Classe e Objeto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Atributos e Métodos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Bibliotecas</a:t>
            </a:r>
            <a:endParaRPr sz="135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6" name="Google Shape;136;p37"/>
          <p:cNvSpPr txBox="1"/>
          <p:nvPr/>
        </p:nvSpPr>
        <p:spPr>
          <a:xfrm>
            <a:off x="370675" y="2368625"/>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Funções</a:t>
            </a:r>
            <a:endParaRPr sz="1350">
              <a:solidFill>
                <a:schemeClr val="lt1"/>
              </a:solidFill>
              <a:latin typeface="DM Sans"/>
              <a:ea typeface="DM Sans"/>
              <a:cs typeface="DM Sans"/>
              <a:sym typeface="DM Sans"/>
            </a:endParaRPr>
          </a:p>
        </p:txBody>
      </p:sp>
      <p:sp>
        <p:nvSpPr>
          <p:cNvPr id="137" name="Google Shape;137;p37"/>
          <p:cNvSpPr txBox="1"/>
          <p:nvPr/>
        </p:nvSpPr>
        <p:spPr>
          <a:xfrm>
            <a:off x="2833025" y="2375550"/>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Lambda</a:t>
            </a:r>
            <a:endParaRPr sz="1350">
              <a:solidFill>
                <a:schemeClr val="lt1"/>
              </a:solidFill>
              <a:latin typeface="DM Sans"/>
              <a:ea typeface="DM Sans"/>
              <a:cs typeface="DM Sans"/>
              <a:sym typeface="DM Sans"/>
            </a:endParaRPr>
          </a:p>
        </p:txBody>
      </p:sp>
      <p:sp>
        <p:nvSpPr>
          <p:cNvPr id="138" name="Google Shape;138;p37"/>
          <p:cNvSpPr txBox="1"/>
          <p:nvPr/>
        </p:nvSpPr>
        <p:spPr>
          <a:xfrm>
            <a:off x="5856325" y="2375550"/>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Date/Time</a:t>
            </a:r>
            <a:endParaRPr sz="1350">
              <a:solidFill>
                <a:schemeClr val="lt1"/>
              </a:solidFill>
              <a:latin typeface="DM Sans"/>
              <a:ea typeface="DM Sans"/>
              <a:cs typeface="DM Sans"/>
              <a:sym typeface="DM Sans"/>
            </a:endParaRPr>
          </a:p>
        </p:txBody>
      </p:sp>
      <p:pic>
        <p:nvPicPr>
          <p:cNvPr id="139" name="Google Shape;139;p37"/>
          <p:cNvPicPr preferRelativeResize="0"/>
          <p:nvPr/>
        </p:nvPicPr>
        <p:blipFill>
          <a:blip r:embed="rId3">
            <a:alphaModFix/>
          </a:blip>
          <a:stretch>
            <a:fillRect/>
          </a:stretch>
        </p:blipFill>
        <p:spPr>
          <a:xfrm>
            <a:off x="603350" y="2913550"/>
            <a:ext cx="1659500" cy="1544475"/>
          </a:xfrm>
          <a:prstGeom prst="rect">
            <a:avLst/>
          </a:prstGeom>
          <a:noFill/>
          <a:ln>
            <a:noFill/>
          </a:ln>
        </p:spPr>
      </p:pic>
      <p:pic>
        <p:nvPicPr>
          <p:cNvPr id="140" name="Google Shape;140;p37"/>
          <p:cNvPicPr preferRelativeResize="0"/>
          <p:nvPr/>
        </p:nvPicPr>
        <p:blipFill>
          <a:blip r:embed="rId4">
            <a:alphaModFix/>
          </a:blip>
          <a:stretch>
            <a:fillRect/>
          </a:stretch>
        </p:blipFill>
        <p:spPr>
          <a:xfrm>
            <a:off x="2833013" y="2913544"/>
            <a:ext cx="2600099" cy="1016356"/>
          </a:xfrm>
          <a:prstGeom prst="rect">
            <a:avLst/>
          </a:prstGeom>
          <a:noFill/>
          <a:ln>
            <a:noFill/>
          </a:ln>
        </p:spPr>
      </p:pic>
      <p:pic>
        <p:nvPicPr>
          <p:cNvPr id="141" name="Google Shape;141;p37"/>
          <p:cNvPicPr preferRelativeResize="0"/>
          <p:nvPr/>
        </p:nvPicPr>
        <p:blipFill>
          <a:blip r:embed="rId5">
            <a:alphaModFix/>
          </a:blip>
          <a:stretch>
            <a:fillRect/>
          </a:stretch>
        </p:blipFill>
        <p:spPr>
          <a:xfrm>
            <a:off x="5856318" y="2884800"/>
            <a:ext cx="2730957" cy="1016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2" name="Google Shape;152;p3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3" name="Google Shape;153;p39"/>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Conhecer </a:t>
            </a:r>
            <a:r>
              <a:rPr lang="pt-BR" sz="1350">
                <a:solidFill>
                  <a:schemeClr val="lt1"/>
                </a:solidFill>
                <a:latin typeface="DM Sans"/>
                <a:ea typeface="DM Sans"/>
                <a:cs typeface="DM Sans"/>
                <a:sym typeface="DM Sans"/>
              </a:rPr>
              <a:t>o que é Programação Orientada a Objetos</a:t>
            </a:r>
            <a:endParaRPr sz="1350">
              <a:solidFill>
                <a:schemeClr val="lt1"/>
              </a:solidFill>
              <a:latin typeface="DM Sans"/>
              <a:ea typeface="DM Sans"/>
              <a:cs typeface="DM Sans"/>
              <a:sym typeface="DM Sans"/>
            </a:endParaRPr>
          </a:p>
        </p:txBody>
      </p:sp>
      <p:pic>
        <p:nvPicPr>
          <p:cNvPr id="154" name="Google Shape;154;p39"/>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55" name="Google Shape;155;p3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Fundamentar </a:t>
            </a:r>
            <a:r>
              <a:rPr lang="pt-BR" sz="1350">
                <a:solidFill>
                  <a:schemeClr val="lt1"/>
                </a:solidFill>
                <a:latin typeface="DM Sans"/>
                <a:ea typeface="DM Sans"/>
                <a:cs typeface="DM Sans"/>
                <a:sym typeface="DM Sans"/>
              </a:rPr>
              <a:t>os conceitos de Classe e Objeto</a:t>
            </a:r>
            <a:endParaRPr sz="1350">
              <a:solidFill>
                <a:schemeClr val="lt1"/>
              </a:solidFill>
              <a:latin typeface="DM Sans"/>
              <a:ea typeface="DM Sans"/>
              <a:cs typeface="DM Sans"/>
              <a:sym typeface="DM Sans"/>
            </a:endParaRPr>
          </a:p>
        </p:txBody>
      </p:sp>
      <p:pic>
        <p:nvPicPr>
          <p:cNvPr id="156" name="Google Shape;156;p39"/>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57" name="Google Shape;157;p39"/>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Introdução </a:t>
            </a:r>
            <a:r>
              <a:rPr lang="pt-BR" sz="1350">
                <a:solidFill>
                  <a:schemeClr val="lt1"/>
                </a:solidFill>
                <a:latin typeface="DM Sans"/>
                <a:ea typeface="DM Sans"/>
                <a:cs typeface="DM Sans"/>
                <a:sym typeface="DM Sans"/>
              </a:rPr>
              <a:t>a bibliotecas</a:t>
            </a:r>
            <a:endParaRPr sz="1350">
              <a:solidFill>
                <a:schemeClr val="lt1"/>
              </a:solidFill>
              <a:latin typeface="DM Sans"/>
              <a:ea typeface="DM Sans"/>
              <a:cs typeface="DM Sans"/>
              <a:sym typeface="DM Sans"/>
            </a:endParaRPr>
          </a:p>
        </p:txBody>
      </p:sp>
      <p:cxnSp>
        <p:nvCxnSpPr>
          <p:cNvPr id="158" name="Google Shape;158;p39"/>
          <p:cNvCxnSpPr>
            <a:stCxn id="152" idx="2"/>
            <a:endCxn id="15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59" name="Google Shape;159;p39"/>
          <p:cNvCxnSpPr>
            <a:stCxn id="154" idx="2"/>
            <a:endCxn id="156"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0"/>
          <p:cNvSpPr txBox="1"/>
          <p:nvPr/>
        </p:nvSpPr>
        <p:spPr>
          <a:xfrm>
            <a:off x="1100250" y="2058600"/>
            <a:ext cx="69435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 que é programação orientada a objetos (POO)?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457725" y="1071050"/>
            <a:ext cx="5799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paradigma de programação?</a:t>
            </a:r>
            <a:endParaRPr b="1" sz="4000">
              <a:solidFill>
                <a:schemeClr val="dk1"/>
              </a:solidFill>
              <a:latin typeface="DM Sans"/>
              <a:ea typeface="DM Sans"/>
              <a:cs typeface="DM Sans"/>
              <a:sym typeface="DM Sans"/>
            </a:endParaRPr>
          </a:p>
        </p:txBody>
      </p:sp>
      <p:sp>
        <p:nvSpPr>
          <p:cNvPr id="170" name="Google Shape;170;p41"/>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Paradigmas de programação</a:t>
            </a:r>
            <a:r>
              <a:rPr lang="pt-BR" sz="1350">
                <a:latin typeface="DM Sans"/>
                <a:ea typeface="DM Sans"/>
                <a:cs typeface="DM Sans"/>
                <a:sym typeface="DM Sans"/>
              </a:rPr>
              <a:t> são </a:t>
            </a:r>
            <a:r>
              <a:rPr b="1" lang="pt-BR" sz="1350">
                <a:latin typeface="DM Sans"/>
                <a:ea typeface="DM Sans"/>
                <a:cs typeface="DM Sans"/>
                <a:sym typeface="DM Sans"/>
              </a:rPr>
              <a:t>modelos ou estilos que definem como os programas devem ser escritos, estruturados e organizados para resolver um problema específico.</a:t>
            </a:r>
            <a:r>
              <a:rPr lang="pt-BR" sz="1350">
                <a:latin typeface="DM Sans"/>
                <a:ea typeface="DM Sans"/>
                <a:cs typeface="DM Sans"/>
                <a:sym typeface="DM Sans"/>
              </a:rPr>
              <a:t> Existem vários paradigmas, mas vamos focar em dois: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b="1" lang="pt-BR" sz="1350">
                <a:latin typeface="DM Sans"/>
                <a:ea typeface="DM Sans"/>
                <a:cs typeface="DM Sans"/>
                <a:sym typeface="DM Sans"/>
              </a:rPr>
              <a:t>Programação Funcional</a:t>
            </a:r>
            <a:endParaRPr b="1"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b="1" lang="pt-BR" sz="1350">
                <a:latin typeface="DM Sans"/>
                <a:ea typeface="DM Sans"/>
                <a:cs typeface="DM Sans"/>
                <a:sym typeface="DM Sans"/>
              </a:rPr>
              <a:t>Programação Orientada a Objetos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2"/>
          <p:cNvSpPr txBox="1"/>
          <p:nvPr/>
        </p:nvSpPr>
        <p:spPr>
          <a:xfrm>
            <a:off x="457725" y="1071050"/>
            <a:ext cx="5799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Programação funcional</a:t>
            </a:r>
            <a:endParaRPr b="1" sz="4000">
              <a:solidFill>
                <a:schemeClr val="dk1"/>
              </a:solidFill>
              <a:latin typeface="DM Sans"/>
              <a:ea typeface="DM Sans"/>
              <a:cs typeface="DM Sans"/>
              <a:sym typeface="DM Sans"/>
            </a:endParaRPr>
          </a:p>
        </p:txBody>
      </p:sp>
      <p:sp>
        <p:nvSpPr>
          <p:cNvPr id="176" name="Google Shape;176;p42"/>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Se concentra no uso de funções para resolver problemas, evitando efeitos colaterais e mutabilidade de dados. É baseado em conceitos matemáticos, como funções, álgebra e lógica.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Então o que estudamos até agora era programação Funcional?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Sim! 😉</a:t>
            </a:r>
            <a:endParaRPr sz="1350">
              <a:solidFill>
                <a:schemeClr val="dk1"/>
              </a:solidFill>
              <a:latin typeface="DM Sans"/>
              <a:ea typeface="DM Sans"/>
              <a:cs typeface="DM Sans"/>
              <a:sym typeface="DM Sans"/>
            </a:endParaRPr>
          </a:p>
        </p:txBody>
      </p:sp>
      <p:pic>
        <p:nvPicPr>
          <p:cNvPr id="177" name="Google Shape;177;p42"/>
          <p:cNvPicPr preferRelativeResize="0"/>
          <p:nvPr/>
        </p:nvPicPr>
        <p:blipFill>
          <a:blip r:embed="rId3">
            <a:alphaModFix/>
          </a:blip>
          <a:stretch>
            <a:fillRect/>
          </a:stretch>
        </p:blipFill>
        <p:spPr>
          <a:xfrm>
            <a:off x="5400875" y="2023525"/>
            <a:ext cx="3326450" cy="109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